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97" r:id="rId2"/>
    <p:sldId id="451" r:id="rId3"/>
    <p:sldId id="446" r:id="rId4"/>
    <p:sldId id="426" r:id="rId5"/>
    <p:sldId id="443" r:id="rId6"/>
    <p:sldId id="452" r:id="rId7"/>
    <p:sldId id="460" r:id="rId8"/>
    <p:sldId id="453" r:id="rId9"/>
    <p:sldId id="461" r:id="rId10"/>
    <p:sldId id="408" r:id="rId11"/>
    <p:sldId id="454" r:id="rId12"/>
    <p:sldId id="457" r:id="rId13"/>
    <p:sldId id="458" r:id="rId14"/>
    <p:sldId id="456" r:id="rId15"/>
    <p:sldId id="455" r:id="rId16"/>
    <p:sldId id="459" r:id="rId17"/>
    <p:sldId id="449" r:id="rId18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CC00"/>
    <a:srgbClr val="FBFFEF"/>
    <a:srgbClr val="F1FFC9"/>
    <a:srgbClr val="AC0039"/>
    <a:srgbClr val="FF5050"/>
    <a:srgbClr val="669900"/>
    <a:srgbClr val="5A5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76979" autoAdjust="0"/>
  </p:normalViewPr>
  <p:slideViewPr>
    <p:cSldViewPr>
      <p:cViewPr varScale="1">
        <p:scale>
          <a:sx n="84" d="100"/>
          <a:sy n="84" d="100"/>
        </p:scale>
        <p:origin x="1668" y="96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43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41" tIns="48171" rIns="96341" bIns="48171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300" b="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64" y="0"/>
            <a:ext cx="2946443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41" tIns="48171" rIns="96341" bIns="48171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300" b="0"/>
            </a:lvl1pPr>
          </a:lstStyle>
          <a:p>
            <a:pPr>
              <a:defRPr/>
            </a:pPr>
            <a:fld id="{A3B613A0-FB34-4767-A07C-12D127516149}" type="datetimeFigureOut">
              <a:rPr lang="sl-SI" altLang="sl-SI"/>
              <a:pPr>
                <a:defRPr/>
              </a:pPr>
              <a:t>3. 06. 2020</a:t>
            </a:fld>
            <a:endParaRPr lang="sl-SI" altLang="sl-SI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272"/>
            <a:ext cx="2946443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41" tIns="48171" rIns="96341" bIns="48171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300" b="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64" y="9428272"/>
            <a:ext cx="2946443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41" tIns="48171" rIns="96341" bIns="48171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300" b="0"/>
            </a:lvl1pPr>
          </a:lstStyle>
          <a:p>
            <a:pPr>
              <a:defRPr/>
            </a:pPr>
            <a:fld id="{F31382B5-F265-4A4A-A5B7-543C96AA30A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4540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43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41" tIns="48171" rIns="96341" bIns="48171" numCol="1" anchor="t" anchorCtr="0" compatLnSpc="1">
            <a:prstTxWarp prst="textNoShape">
              <a:avLst/>
            </a:prstTxWarp>
          </a:bodyPr>
          <a:lstStyle>
            <a:lvl1pPr defTabSz="963613" eaLnBrk="1" hangingPunct="1">
              <a:defRPr sz="1300" b="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64" y="0"/>
            <a:ext cx="2946443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41" tIns="48171" rIns="96341" bIns="48171" numCol="1" anchor="t" anchorCtr="0" compatLnSpc="1">
            <a:prstTxWarp prst="textNoShape">
              <a:avLst/>
            </a:prstTxWarp>
          </a:bodyPr>
          <a:lstStyle>
            <a:lvl1pPr algn="r" defTabSz="963613" eaLnBrk="1" hangingPunct="1">
              <a:defRPr sz="1300" b="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984" y="4715831"/>
            <a:ext cx="5439707" cy="446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41" tIns="48171" rIns="96341" bIns="481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Kliknite, če želite urediti sloge besedila matrice</a:t>
            </a:r>
          </a:p>
          <a:p>
            <a:pPr lvl="1"/>
            <a:r>
              <a:rPr lang="en-GB" noProof="0"/>
              <a:t>Druga raven</a:t>
            </a:r>
          </a:p>
          <a:p>
            <a:pPr lvl="2"/>
            <a:r>
              <a:rPr lang="en-GB" noProof="0"/>
              <a:t>Tretja raven</a:t>
            </a:r>
          </a:p>
          <a:p>
            <a:pPr lvl="3"/>
            <a:r>
              <a:rPr lang="en-GB" noProof="0"/>
              <a:t>Četrta raven</a:t>
            </a:r>
          </a:p>
          <a:p>
            <a:pPr lvl="4"/>
            <a:r>
              <a:rPr lang="en-GB" noProof="0"/>
              <a:t>Peta raven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72"/>
            <a:ext cx="2946443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41" tIns="48171" rIns="96341" bIns="48171" numCol="1" anchor="b" anchorCtr="0" compatLnSpc="1">
            <a:prstTxWarp prst="textNoShape">
              <a:avLst/>
            </a:prstTxWarp>
          </a:bodyPr>
          <a:lstStyle>
            <a:lvl1pPr defTabSz="963613" eaLnBrk="1" hangingPunct="1">
              <a:defRPr sz="1300" b="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64" y="9428272"/>
            <a:ext cx="2946443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41" tIns="48171" rIns="96341" bIns="48171" numCol="1" anchor="b" anchorCtr="0" compatLnSpc="1">
            <a:prstTxWarp prst="textNoShape">
              <a:avLst/>
            </a:prstTxWarp>
          </a:bodyPr>
          <a:lstStyle>
            <a:lvl1pPr algn="r" defTabSz="963613" eaLnBrk="1" hangingPunct="1">
              <a:defRPr sz="1300" b="0"/>
            </a:lvl1pPr>
          </a:lstStyle>
          <a:p>
            <a:pPr>
              <a:defRPr/>
            </a:pPr>
            <a:fld id="{95E24498-C7C7-41AB-9DA4-32CB48123703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25246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E24498-C7C7-41AB-9DA4-32CB48123703}" type="slidenum">
              <a:rPr lang="en-GB" altLang="sl-SI" smtClean="0"/>
              <a:pPr>
                <a:defRPr/>
              </a:pPr>
              <a:t>1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496191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E24498-C7C7-41AB-9DA4-32CB48123703}" type="slidenum">
              <a:rPr lang="en-GB" altLang="sl-SI" smtClean="0"/>
              <a:pPr>
                <a:defRPr/>
              </a:pPr>
              <a:t>13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560661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E24498-C7C7-41AB-9DA4-32CB48123703}" type="slidenum">
              <a:rPr lang="en-GB" altLang="sl-SI" smtClean="0"/>
              <a:pPr>
                <a:defRPr/>
              </a:pPr>
              <a:t>14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430631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E24498-C7C7-41AB-9DA4-32CB48123703}" type="slidenum">
              <a:rPr lang="en-GB" altLang="sl-SI" smtClean="0"/>
              <a:pPr>
                <a:defRPr/>
              </a:pPr>
              <a:t>15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355945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E24498-C7C7-41AB-9DA4-32CB48123703}" type="slidenum">
              <a:rPr lang="en-GB" altLang="sl-SI" smtClean="0"/>
              <a:pPr>
                <a:defRPr/>
              </a:pPr>
              <a:t>16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168945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E24498-C7C7-41AB-9DA4-32CB48123703}" type="slidenum">
              <a:rPr lang="en-GB" altLang="sl-SI" smtClean="0"/>
              <a:pPr>
                <a:defRPr/>
              </a:pPr>
              <a:t>2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38289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E24498-C7C7-41AB-9DA4-32CB48123703}" type="slidenum">
              <a:rPr lang="en-GB" altLang="sl-SI" smtClean="0"/>
              <a:pPr>
                <a:defRPr/>
              </a:pPr>
              <a:t>3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929910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E24498-C7C7-41AB-9DA4-32CB48123703}" type="slidenum">
              <a:rPr lang="en-GB" altLang="sl-SI" smtClean="0"/>
              <a:pPr>
                <a:defRPr/>
              </a:pPr>
              <a:t>4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714257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E24498-C7C7-41AB-9DA4-32CB48123703}" type="slidenum">
              <a:rPr lang="en-GB" altLang="sl-SI" smtClean="0"/>
              <a:pPr>
                <a:defRPr/>
              </a:pPr>
              <a:t>5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416258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E24498-C7C7-41AB-9DA4-32CB48123703}" type="slidenum">
              <a:rPr lang="en-GB" altLang="sl-SI" smtClean="0"/>
              <a:pPr>
                <a:defRPr/>
              </a:pPr>
              <a:t>9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0193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E24498-C7C7-41AB-9DA4-32CB48123703}" type="slidenum">
              <a:rPr lang="en-GB" altLang="sl-SI" smtClean="0"/>
              <a:pPr>
                <a:defRPr/>
              </a:pPr>
              <a:t>10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76904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E24498-C7C7-41AB-9DA4-32CB48123703}" type="slidenum">
              <a:rPr lang="en-GB" altLang="sl-SI" smtClean="0"/>
              <a:pPr>
                <a:defRPr/>
              </a:pPr>
              <a:t>11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948831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E24498-C7C7-41AB-9DA4-32CB48123703}" type="slidenum">
              <a:rPr lang="en-GB" altLang="sl-SI" smtClean="0"/>
              <a:pPr>
                <a:defRPr/>
              </a:pPr>
              <a:t>12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322599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573463"/>
            <a:ext cx="9144000" cy="3284537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l-SI" altLang="en-US" b="0"/>
          </a:p>
        </p:txBody>
      </p:sp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3684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814513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GB"/>
              <a:t>Kliknite, če želite urediti slog naslova matrice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3698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GB"/>
              <a:t>Kliknite, če želite urediti slog podnaslova matrice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4CB32-CA85-466B-8B80-6AAC91FFAA72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97456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F006B-E8F8-4817-BBF5-282F72FBE1F6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84496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F2AAD-BA89-4799-8360-3E2E91BEE2CA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975074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slov, besedilo in 2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AF9EE-01A6-41D1-8D58-875A96351D6B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547596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slov in 4 vseb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20F8-86FC-43DF-9737-E84A667019AE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951648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8AB01-6D6A-4F81-99E6-872D275728AC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363253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74810-E7A1-4395-81F5-373C574D97F9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151898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629BE-A470-4AF4-9121-079BACD7C212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504781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52964-F739-435F-AFD8-73A1DE131CE7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6766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F4ED7-37C9-4FC5-B162-DBA60ECB9B02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55346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5AE8E-AC93-411C-83B3-3CED0459121A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11444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E4BFB-C10B-4DC2-AF3E-D3062602B8B4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40848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EDB4B-26A9-4A59-B071-822CCFEC55E1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32020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601E9-B086-4A6C-BA42-BE7C8B876279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72161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017B-1D46-4818-9F59-96D00D7134A0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81227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94337-E9CD-4DD3-B21E-D639823BC8F4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25117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5C604-E789-4C9E-A423-FE3C849E51FC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95297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l-SI" altLang="en-US" b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Kliknite, če želite urediti slog naslova matrice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Kliknite, če želite urediti sloge besedila matrice</a:t>
            </a:r>
          </a:p>
          <a:p>
            <a:pPr lvl="1"/>
            <a:r>
              <a:rPr lang="en-GB" altLang="sl-SI"/>
              <a:t>Druga raven</a:t>
            </a:r>
          </a:p>
          <a:p>
            <a:pPr lvl="2"/>
            <a:r>
              <a:rPr lang="en-GB" altLang="sl-SI"/>
              <a:t>Tretja raven</a:t>
            </a:r>
          </a:p>
          <a:p>
            <a:pPr lvl="3"/>
            <a:r>
              <a:rPr lang="en-GB" altLang="sl-SI"/>
              <a:t>Četrta raven</a:t>
            </a:r>
          </a:p>
          <a:p>
            <a:pPr lvl="4"/>
            <a:r>
              <a:rPr lang="en-GB" altLang="sl-SI"/>
              <a:t>Peta raven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7813" y="6381750"/>
            <a:ext cx="19177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63938" y="6381750"/>
            <a:ext cx="4248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381750"/>
            <a:ext cx="765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16F952E-D19A-48B6-8F8E-140FD3C63AA7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019935"/>
            <a:ext cx="7772400" cy="1470025"/>
          </a:xfrm>
        </p:spPr>
        <p:txBody>
          <a:bodyPr/>
          <a:lstStyle/>
          <a:p>
            <a:pPr algn="l"/>
            <a:r>
              <a:rPr lang="sl-SI" sz="3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Uspešnost poslovanja malega gospodarstva v Sloveniji v zadnjih letih</a:t>
            </a:r>
            <a:endParaRPr lang="en-US" altLang="sl-SI" sz="3200" b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85800" y="5229200"/>
            <a:ext cx="79914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l-SI" altLang="sl-SI" sz="24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sl-SI" altLang="sl-SI" sz="2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konferenca MSP</a:t>
            </a:r>
          </a:p>
          <a:p>
            <a:pPr>
              <a:spcBef>
                <a:spcPct val="0"/>
              </a:spcBef>
              <a:buFontTx/>
              <a:buNone/>
            </a:pPr>
            <a:endParaRPr lang="sl-SI" altLang="sl-SI" sz="24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l-SI" altLang="sl-SI" sz="2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Bojan Ivanc, CFA, CAIA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l-SI" altLang="sl-SI" sz="2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glavni ekonomist</a:t>
            </a:r>
          </a:p>
          <a:p>
            <a:pPr>
              <a:spcBef>
                <a:spcPct val="0"/>
              </a:spcBef>
              <a:buFontTx/>
              <a:buNone/>
            </a:pPr>
            <a:endParaRPr lang="sl-SI" altLang="sl-SI" sz="24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l-SI" altLang="sl-SI" sz="2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Gospodarska zbornica Slovenije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l-SI" altLang="sl-SI" sz="2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Ljubljana, 4. junij 2020</a:t>
            </a:r>
          </a:p>
          <a:p>
            <a:pPr>
              <a:spcBef>
                <a:spcPct val="0"/>
              </a:spcBef>
              <a:buFontTx/>
              <a:buNone/>
            </a:pPr>
            <a:endParaRPr lang="sl-SI" altLang="sl-SI" sz="24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24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br>
              <a:rPr lang="sl-SI" altLang="sl-SI" sz="2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l-SI" altLang="sl-SI" sz="24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2263" y="333375"/>
            <a:ext cx="864235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en-US" sz="3600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Dodana vrednost v 2019 nad 10 mrd EUR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9DE0F4F-9908-4228-AC07-F77130DA32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4831" y="1628800"/>
            <a:ext cx="5774337" cy="381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377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2263" y="333375"/>
            <a:ext cx="864235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en-US" sz="3600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Bruto marža bo kljub padcu prodaje verjetno višja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28BA625-CE80-4231-AE90-4E62DBF38E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693" y="1556792"/>
            <a:ext cx="6030614" cy="393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962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2263" y="333375"/>
            <a:ext cx="864235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en-US" sz="3600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Padec zaposlenosti pri 6 %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en-US" sz="3600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(17.000 delovnih mest)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D19D3513-F24E-4C26-9D6D-D3C1334270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725" y="1628800"/>
            <a:ext cx="6363426" cy="396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381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2263" y="333375"/>
            <a:ext cx="864235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en-US" sz="3600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Realizacija na zaposlenega nižja za 7 %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D0904A6-E594-45F7-91B6-2AEB14970C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0287" y="1772816"/>
            <a:ext cx="6363426" cy="381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766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2263" y="333375"/>
            <a:ext cx="864235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en-US" sz="3600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Dodana vrednost na zaposlenega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en-US" sz="3600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2020 pod pritiskom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6632E11-4959-483A-9F9E-F66540B7E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725" y="1628800"/>
            <a:ext cx="6363426" cy="381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917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2263" y="333375"/>
            <a:ext cx="864235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en-US" sz="3600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EBITDA in EBITDA marža s padcema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ECFBC2D-77DE-4B43-B8C8-69289844B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2697" y="1497402"/>
            <a:ext cx="5958606" cy="386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940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2263" y="333375"/>
            <a:ext cx="864235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en-US" sz="3600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Neto dobiček nižji za 0,5 mrd EUR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34823B1D-AB53-4E24-8438-49F40AA37B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8688" y="1628800"/>
            <a:ext cx="6126624" cy="378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083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1C6AA1-D651-4A7B-AA9C-51B3970A9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/>
              <a:t>Ključne predpostavke za krivuljo V </a:t>
            </a:r>
            <a:br>
              <a:rPr lang="sl-SI" sz="3600" dirty="0"/>
            </a:br>
            <a:r>
              <a:rPr lang="sl-SI" sz="3600" dirty="0" err="1"/>
              <a:t>v</a:t>
            </a:r>
            <a:r>
              <a:rPr lang="sl-SI" sz="3600" dirty="0"/>
              <a:t> letu 2021</a:t>
            </a:r>
            <a:endParaRPr lang="en-US" sz="36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94738C4-9A30-42E0-9A89-B1AA65DF8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Ohranitev dinamike v avtomobilski industriji: </a:t>
            </a: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podporne sheme za nakup novih vozil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v največjih evropskih državah</a:t>
            </a:r>
          </a:p>
          <a:p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Pomoč najbolj prizadetim dejavnostim: </a:t>
            </a: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usmerjenost ukrepov 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pri tistih z večjim nihanjem v realizaciji</a:t>
            </a:r>
          </a:p>
          <a:p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Ohranjanje likvidnosti 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v evropskem in domačem gospodarstvu (preprečitev kopičenja sredstev v rokah močnih subjektov in gospodinjstev)</a:t>
            </a:r>
          </a:p>
          <a:p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Povratek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na gospodarsko aktivnost v 2019: </a:t>
            </a: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1. polovica 2021 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za gospodarstvo kot celoto, stopnja brezposelnosti se bo zniževala dlje časa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01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Poslovanje malega gospodarstva </a:t>
            </a:r>
            <a:br>
              <a:rPr lang="sl-SI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v 2019 in 2020</a:t>
            </a:r>
            <a:endParaRPr lang="en-US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Uradno še neznanka (izreden, 2-mesečni zamik pri oddaji letnih poročil </a:t>
            </a:r>
            <a:r>
              <a:rPr lang="sl-SI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Ajpes</a:t>
            </a:r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Realna rast BDP pri 2,4 % (2019)</a:t>
            </a:r>
          </a:p>
          <a:p>
            <a:pPr lvl="1"/>
            <a:r>
              <a:rPr lang="sl-SI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Še enkrat hitrejša kot v območju evra</a:t>
            </a:r>
          </a:p>
          <a:p>
            <a:pPr lvl="1"/>
            <a:r>
              <a:rPr lang="sl-SI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Nižja od jesenskih pričakovanj (2018); 3,7 % (UMAR)</a:t>
            </a:r>
          </a:p>
          <a:p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COVID-19 v 2020:</a:t>
            </a:r>
          </a:p>
          <a:p>
            <a:pPr lvl="1"/>
            <a:r>
              <a:rPr lang="sl-SI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Padec BPD med 4,8 in 9,5 % (aktualne osrednja ocena je -7,2 %), rast (odboj) v 2021 med 2,8 in 6,7 % (aktualna osredna ocena pri 4,2 %)</a:t>
            </a:r>
          </a:p>
          <a:p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Metodologija:</a:t>
            </a:r>
          </a:p>
          <a:p>
            <a:pPr lvl="1"/>
            <a:r>
              <a:rPr lang="sl-SI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Letna poročila o poslov., predložena </a:t>
            </a:r>
            <a:r>
              <a:rPr lang="sl-SI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Ajpesu</a:t>
            </a:r>
            <a:r>
              <a:rPr lang="sl-SI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(nerevidirana, </a:t>
            </a:r>
            <a:r>
              <a:rPr lang="sl-SI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nekonsol</a:t>
            </a:r>
            <a:r>
              <a:rPr lang="sl-SI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 lvl="1"/>
            <a:r>
              <a:rPr lang="sl-SI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S. p. (brez normiranih)</a:t>
            </a:r>
          </a:p>
          <a:p>
            <a:pPr lvl="1"/>
            <a:r>
              <a:rPr lang="sl-SI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Mikro</a:t>
            </a:r>
            <a:r>
              <a:rPr lang="sl-SI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male gospodarske družbe</a:t>
            </a:r>
          </a:p>
          <a:p>
            <a:pPr lvl="1"/>
            <a:r>
              <a:rPr lang="sl-SI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5-letni časovni horizont (2014-2018, ocena 2019 in napoved 2020)</a:t>
            </a:r>
          </a:p>
        </p:txBody>
      </p:sp>
    </p:spTree>
    <p:extLst>
      <p:ext uri="{BB962C8B-B14F-4D97-AF65-F5344CB8AC3E}">
        <p14:creationId xmlns:p14="http://schemas.microsoft.com/office/powerpoint/2010/main" val="15614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en-US" dirty="0">
                <a:latin typeface="Calibri" panose="020F0502020204030204" pitchFamily="34" charset="0"/>
                <a:cs typeface="Calibri" panose="020F0502020204030204" pitchFamily="34" charset="0"/>
              </a:rPr>
              <a:t>Ocene merjenja tekočih padcev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Oteženo merjenje stanja s strani Statističnega urada RS (manjša </a:t>
            </a:r>
            <a:r>
              <a:rPr lang="sl-SI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responzivnost</a:t>
            </a:r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poročevalskih enot)</a:t>
            </a:r>
          </a:p>
          <a:p>
            <a:pPr lvl="1"/>
            <a:r>
              <a:rPr lang="sl-SI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Precejšna negotovost glede ocene stanja (storitvena podjetja, podjetja z ustavljeno proizvodnjo), velike kasnejše revizije v obe smeri mogoče</a:t>
            </a:r>
          </a:p>
          <a:p>
            <a:r>
              <a:rPr lang="sl-SI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Kazalniki nabavnih managerjev pri ključnih trgovinskih partnericah z visokimi padci </a:t>
            </a:r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(tekoče), večjimi kot v 2009</a:t>
            </a:r>
          </a:p>
          <a:p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Gospodarska klima (14-dnevni zamik)</a:t>
            </a:r>
          </a:p>
          <a:p>
            <a:r>
              <a:rPr lang="sl-SI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Padec porabe električne energij</a:t>
            </a:r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 (dnevno)</a:t>
            </a:r>
          </a:p>
          <a:p>
            <a:r>
              <a:rPr lang="sl-SI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Velika negotovost </a:t>
            </a:r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na strani poslovnih subjektov, kakšna bo gospodarska aktivnost v prihodnjih mesecih (mnenje danes je manj relevantno za oceno prihodnjih razmer)</a:t>
            </a:r>
          </a:p>
        </p:txBody>
      </p:sp>
    </p:spTree>
    <p:extLst>
      <p:ext uri="{BB962C8B-B14F-4D97-AF65-F5344CB8AC3E}">
        <p14:creationId xmlns:p14="http://schemas.microsoft.com/office/powerpoint/2010/main" val="1836026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en-US" dirty="0">
                <a:latin typeface="Calibri" panose="020F0502020204030204" pitchFamily="34" charset="0"/>
                <a:cs typeface="Calibri" panose="020F0502020204030204" pitchFamily="34" charset="0"/>
              </a:rPr>
              <a:t>Negativni učinki COVID-19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en-US" sz="2400" b="1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Prepoved prodaje neposredne prodaje storitev</a:t>
            </a:r>
            <a:r>
              <a:rPr lang="sl-SI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delno tudi ne nujnega blaga</a:t>
            </a:r>
          </a:p>
          <a:p>
            <a:r>
              <a:rPr lang="sl-SI" altLang="en-US" sz="2400" b="1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Zaprtje turističnih obratov, gostiln in lokalov</a:t>
            </a:r>
          </a:p>
          <a:p>
            <a:r>
              <a:rPr lang="sl-SI" altLang="en-US" sz="2400" b="1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Prepoved množičnih športnih, kulturnih dogodkov</a:t>
            </a:r>
          </a:p>
          <a:p>
            <a:r>
              <a:rPr lang="sl-SI" altLang="en-US" sz="2400" b="1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Prepoved javnega potniškega transporta</a:t>
            </a:r>
          </a:p>
          <a:p>
            <a:r>
              <a:rPr lang="sl-SI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Težave pri prehodu delavcev iz Hrvaške, BiH, </a:t>
            </a:r>
            <a:r>
              <a:rPr lang="sl-SI" altLang="en-US" sz="2400" b="1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slovenskih delavcev, napotenih prek meja</a:t>
            </a:r>
          </a:p>
          <a:p>
            <a:r>
              <a:rPr lang="sl-SI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Težave z dobavo polproizvodov </a:t>
            </a:r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(efekt COVID-19 z začetka leta na Kitajskem)</a:t>
            </a:r>
          </a:p>
          <a:p>
            <a:r>
              <a:rPr lang="sl-SI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Težave z zavarovanjem izvoznih poslov</a:t>
            </a:r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padec novih naroči</a:t>
            </a:r>
          </a:p>
        </p:txBody>
      </p:sp>
      <p:sp>
        <p:nvSpPr>
          <p:cNvPr id="2" name="Pravokotnik 1">
            <a:extLst>
              <a:ext uri="{FF2B5EF4-FFF2-40B4-BE49-F238E27FC236}">
                <a16:creationId xmlns:a16="http://schemas.microsoft.com/office/drawing/2014/main" id="{3FA59AB6-E8DC-4DD8-8133-B843E251BC5A}"/>
              </a:ext>
            </a:extLst>
          </p:cNvPr>
          <p:cNvSpPr/>
          <p:nvPr/>
        </p:nvSpPr>
        <p:spPr>
          <a:xfrm>
            <a:off x="7092280" y="2060848"/>
            <a:ext cx="1738536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i="1" dirty="0">
                <a:solidFill>
                  <a:schemeClr val="accent2"/>
                </a:solidFill>
              </a:rPr>
              <a:t>Izzivi za malo gospodarstvo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92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en-US" dirty="0">
                <a:latin typeface="Calibri" panose="020F0502020204030204" pitchFamily="34" charset="0"/>
                <a:cs typeface="Calibri" panose="020F0502020204030204" pitchFamily="34" charset="0"/>
              </a:rPr>
              <a:t>Pozitivni učinki COVID-19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Delo od doma s sodobnimi komunikacijskimi orodji (</a:t>
            </a:r>
            <a:r>
              <a:rPr lang="sl-SI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potencial za rast produktivnosti</a:t>
            </a:r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tudi prek bodočih stroškovnih prihrankov); fokus na rezultate</a:t>
            </a:r>
          </a:p>
          <a:p>
            <a:r>
              <a:rPr lang="sl-SI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Rast dostave blaga, </a:t>
            </a:r>
            <a:r>
              <a:rPr lang="sl-SI" altLang="en-US" sz="2400" b="1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večja vključitev neživilske trgovine in gostinstva v naročilo izdelkov na dom</a:t>
            </a:r>
          </a:p>
          <a:p>
            <a:r>
              <a:rPr lang="sl-SI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Visoka rast proizvodnje in prodaje živil </a:t>
            </a:r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(verjetno nižja v prihodnjih mesecih zaradi večjih zalog v gospodinjstvih)</a:t>
            </a:r>
          </a:p>
          <a:p>
            <a:r>
              <a:rPr lang="sl-SI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Večja sprejemljivost </a:t>
            </a:r>
            <a:r>
              <a:rPr lang="sl-SI" altLang="en-US" sz="2400" b="1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učenja/poučevanja na daljavo </a:t>
            </a:r>
            <a:r>
              <a:rPr lang="sl-SI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različne aktivnosti</a:t>
            </a:r>
          </a:p>
          <a:p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Padec</a:t>
            </a:r>
            <a:r>
              <a:rPr lang="sl-SI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cen energetskih surovin </a:t>
            </a:r>
            <a:r>
              <a:rPr lang="sl-SI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(1/6 proračuna slovenskega gospodinjstva)</a:t>
            </a: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79F581C8-85B0-4DFF-AC6B-13962DD22E0E}"/>
              </a:ext>
            </a:extLst>
          </p:cNvPr>
          <p:cNvSpPr/>
          <p:nvPr/>
        </p:nvSpPr>
        <p:spPr>
          <a:xfrm>
            <a:off x="6131024" y="5730119"/>
            <a:ext cx="2555776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i="1" dirty="0">
                <a:solidFill>
                  <a:schemeClr val="accent2"/>
                </a:solidFill>
              </a:rPr>
              <a:t>Priložnosti za malo gospodarstvo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98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438465-6F7F-44DF-83CD-EB02FB9C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/>
              <a:t>Število poslovnih subjektov</a:t>
            </a:r>
            <a:endParaRPr lang="en-US" sz="3600" dirty="0"/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1AA5B1C2-86F6-407C-A462-42D4F2BDDF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6707" y="1700808"/>
            <a:ext cx="6370586" cy="381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88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438465-6F7F-44DF-83CD-EB02FB9C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/>
              <a:t>Ekonomski pomen malega gospodarstva</a:t>
            </a:r>
            <a:endParaRPr lang="en-US" sz="36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8F6F824-AF9D-4451-9480-49B98BFC8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24" y="1628800"/>
            <a:ext cx="8229600" cy="4314801"/>
          </a:xfrm>
        </p:spPr>
        <p:txBody>
          <a:bodyPr/>
          <a:lstStyle/>
          <a:p>
            <a:r>
              <a:rPr lang="sl-SI" sz="2400" dirty="0"/>
              <a:t>1/3 prihodkov v zasebnem sektorju in 1/3 zaposlenih (304 tisoč v 2019)*</a:t>
            </a:r>
          </a:p>
          <a:p>
            <a:r>
              <a:rPr lang="sl-SI" sz="2400" dirty="0"/>
              <a:t>40 % ustvarjene dodane vrednosti zasebnega sektorja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sz="1400" dirty="0"/>
          </a:p>
          <a:p>
            <a:pPr marL="0" indent="0">
              <a:buNone/>
            </a:pPr>
            <a:endParaRPr lang="sl-SI" sz="1400" dirty="0"/>
          </a:p>
          <a:p>
            <a:pPr marL="0" indent="0">
              <a:buNone/>
            </a:pPr>
            <a:endParaRPr lang="sl-SI" sz="1400" dirty="0"/>
          </a:p>
          <a:p>
            <a:pPr marL="0" indent="0">
              <a:buNone/>
            </a:pPr>
            <a:r>
              <a:rPr lang="sl-SI" sz="1200" dirty="0"/>
              <a:t>*brez kmetov</a:t>
            </a:r>
            <a:endParaRPr lang="en-US" sz="1200" dirty="0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A75303D9-CE4F-48AA-8D4E-A30DB5A45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251423"/>
              </p:ext>
            </p:extLst>
          </p:nvPr>
        </p:nvGraphicFramePr>
        <p:xfrm>
          <a:off x="1067780" y="2976881"/>
          <a:ext cx="700843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581689065"/>
                    </a:ext>
                  </a:extLst>
                </a:gridCol>
                <a:gridCol w="1208021">
                  <a:extLst>
                    <a:ext uri="{9D8B030D-6E8A-4147-A177-3AD203B41FA5}">
                      <a16:colId xmlns:a16="http://schemas.microsoft.com/office/drawing/2014/main" val="370456994"/>
                    </a:ext>
                  </a:extLst>
                </a:gridCol>
                <a:gridCol w="1208021">
                  <a:extLst>
                    <a:ext uri="{9D8B030D-6E8A-4147-A177-3AD203B41FA5}">
                      <a16:colId xmlns:a16="http://schemas.microsoft.com/office/drawing/2014/main" val="4101119833"/>
                    </a:ext>
                  </a:extLst>
                </a:gridCol>
                <a:gridCol w="1208021">
                  <a:extLst>
                    <a:ext uri="{9D8B030D-6E8A-4147-A177-3AD203B41FA5}">
                      <a16:colId xmlns:a16="http://schemas.microsoft.com/office/drawing/2014/main" val="27244842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solidFill>
                            <a:schemeClr val="tx1"/>
                          </a:solidFill>
                        </a:rPr>
                        <a:t>2019-2014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44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Zaposleni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srednjih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velikih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podjetjih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338.641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396.807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58.165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8306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Zaposleni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mikro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malih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podjetjih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151.433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178.275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26.843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1516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Zaposleni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fizičnih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osebah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50.483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52.719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2847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Samozaposlene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osebe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brez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kmetov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64.351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72.712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8.361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5324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Kmetje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30.401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19.609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-10.792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9916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Sektor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država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162.483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174.108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11.625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9306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l-SI" sz="1400" b="1" dirty="0"/>
                        <a:t>Skupaj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797.792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894.230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96.438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02678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90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438465-6F7F-44DF-83CD-EB02FB9C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/>
              <a:t>Prodaja po zmerni rasti v 2019, </a:t>
            </a:r>
            <a:br>
              <a:rPr lang="sl-SI" sz="3600" dirty="0"/>
            </a:br>
            <a:r>
              <a:rPr lang="sl-SI" sz="3600" dirty="0"/>
              <a:t>z velikim padcem</a:t>
            </a:r>
            <a:endParaRPr lang="en-US" sz="3600" dirty="0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7AF4F6DD-37F7-4E95-8952-F29AABC279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696543"/>
              </p:ext>
            </p:extLst>
          </p:nvPr>
        </p:nvGraphicFramePr>
        <p:xfrm>
          <a:off x="786407" y="1591930"/>
          <a:ext cx="757118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59">
                  <a:extLst>
                    <a:ext uri="{9D8B030D-6E8A-4147-A177-3AD203B41FA5}">
                      <a16:colId xmlns:a16="http://schemas.microsoft.com/office/drawing/2014/main" val="95796615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23249576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7213293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77663732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7325556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17982939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528352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2019 oc.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nap.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3533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Prodaja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6,3%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6,6%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4,8%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-12,1%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8404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od tega: domači trg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5,3%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5,4%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5,5%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-11,0%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043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od tega: trg EU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9,9%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7,9%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8,6%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6,0%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-16,0%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3540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effectLst/>
                          <a:latin typeface="Arial" panose="020B0604020202020204" pitchFamily="34" charset="0"/>
                        </a:rPr>
                        <a:t>od tega: trg izven EU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2,6%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6,5%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-12,0%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7332656"/>
                  </a:ext>
                </a:extLst>
              </a:tr>
            </a:tbl>
          </a:graphicData>
        </a:graphic>
      </p:graphicFrame>
      <p:pic>
        <p:nvPicPr>
          <p:cNvPr id="9" name="Slika 8">
            <a:extLst>
              <a:ext uri="{FF2B5EF4-FFF2-40B4-BE49-F238E27FC236}">
                <a16:creationId xmlns:a16="http://schemas.microsoft.com/office/drawing/2014/main" id="{BB5EEB41-28C1-4ED6-B2E7-855EB247D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801" y="3620423"/>
            <a:ext cx="4572396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969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2263" y="333375"/>
            <a:ext cx="864235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en-US" sz="3600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Prihodki v 2020 na raven iz leta 2017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84379121-3682-4703-AF43-56A4FAAD6C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677" y="1412776"/>
            <a:ext cx="6318646" cy="435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65005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2014-1">
  <a:themeElements>
    <a:clrScheme name="SABLONA 2014-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BLONA 2014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BLONA 2014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2014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2014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2014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2014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2014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2014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2014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2014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2014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2014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2014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23725</TotalTime>
  <Words>715</Words>
  <Application>Microsoft Office PowerPoint</Application>
  <PresentationFormat>Diaprojekcija na zaslonu (4:3)</PresentationFormat>
  <Paragraphs>153</Paragraphs>
  <Slides>17</Slides>
  <Notes>13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20" baseType="lpstr">
      <vt:lpstr>Arial</vt:lpstr>
      <vt:lpstr>Calibri</vt:lpstr>
      <vt:lpstr>SABLONA 2014-1</vt:lpstr>
      <vt:lpstr>Uspešnost poslovanja malega gospodarstva v Sloveniji v zadnjih letih</vt:lpstr>
      <vt:lpstr>Poslovanje malega gospodarstva  v 2019 in 2020</vt:lpstr>
      <vt:lpstr>Ocene merjenja tekočih padcev</vt:lpstr>
      <vt:lpstr>Negativni učinki COVID-19</vt:lpstr>
      <vt:lpstr>Pozitivni učinki COVID-19</vt:lpstr>
      <vt:lpstr>Število poslovnih subjektov</vt:lpstr>
      <vt:lpstr>Ekonomski pomen malega gospodarstva</vt:lpstr>
      <vt:lpstr>Prodaja po zmerni rasti v 2019,  z velikim padcem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Ključne predpostavke za krivuljo V  v letu 2021</vt:lpstr>
    </vt:vector>
  </TitlesOfParts>
  <Company>GZS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ysdsad</dc:title>
  <dc:creator>Goran</dc:creator>
  <cp:lastModifiedBy>Lidija Flajs</cp:lastModifiedBy>
  <cp:revision>425</cp:revision>
  <cp:lastPrinted>2020-01-27T12:41:41Z</cp:lastPrinted>
  <dcterms:created xsi:type="dcterms:W3CDTF">2014-02-17T08:46:30Z</dcterms:created>
  <dcterms:modified xsi:type="dcterms:W3CDTF">2020-06-03T07:09:09Z</dcterms:modified>
</cp:coreProperties>
</file>